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handoutMasterIdLst>
    <p:handoutMasterId r:id="rId22"/>
  </p:handoutMasterIdLst>
  <p:sldIdLst>
    <p:sldId id="256" r:id="rId2"/>
    <p:sldId id="257" r:id="rId3"/>
    <p:sldId id="258" r:id="rId4"/>
    <p:sldId id="266" r:id="rId5"/>
    <p:sldId id="268" r:id="rId6"/>
    <p:sldId id="269" r:id="rId7"/>
    <p:sldId id="270" r:id="rId8"/>
    <p:sldId id="271" r:id="rId9"/>
    <p:sldId id="272" r:id="rId10"/>
    <p:sldId id="273" r:id="rId11"/>
    <p:sldId id="267" r:id="rId12"/>
    <p:sldId id="274" r:id="rId13"/>
    <p:sldId id="259" r:id="rId14"/>
    <p:sldId id="276" r:id="rId15"/>
    <p:sldId id="275" r:id="rId16"/>
    <p:sldId id="261" r:id="rId17"/>
    <p:sldId id="277" r:id="rId18"/>
    <p:sldId id="263" r:id="rId19"/>
    <p:sldId id="278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1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5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E24BBD-1CC7-43F2-9FFA-4F9F91198F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76434-B326-4429-B8C3-D1C885A7E1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81890-378C-4071-B216-FDF0E3AE0BC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798F-BF53-4F26-A269-50769175BD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E1C61-E030-48D4-A017-9507ECEDB9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B9A83-0472-47BC-A1B8-FD4DCE4F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33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230C-0BFE-4E66-A9D8-358E9CC84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D21AF-CCEE-42EE-97CE-9CEC66959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2218"/>
            <a:ext cx="6858000" cy="152558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975F3-5DE8-4D0E-88DC-82B8743C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7C06C-E1C3-4307-8698-B79C9D95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AF44D-F376-44D8-892A-6DDB756A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ucd logo png">
            <a:extLst>
              <a:ext uri="{FF2B5EF4-FFF2-40B4-BE49-F238E27FC236}">
                <a16:creationId xmlns:a16="http://schemas.microsoft.com/office/drawing/2014/main" id="{4287B32C-C8EA-411C-976E-8CD731E06A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465346"/>
            <a:ext cx="1940624" cy="19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765467-1DD7-4FDB-BEF9-A99A1CF8D52E}"/>
              </a:ext>
            </a:extLst>
          </p:cNvPr>
          <p:cNvCxnSpPr/>
          <p:nvPr userDrawn="1"/>
        </p:nvCxnSpPr>
        <p:spPr>
          <a:xfrm>
            <a:off x="1143000" y="3602038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EC3C3C-ADAE-4D8F-BE50-8B1C958EF222}"/>
              </a:ext>
            </a:extLst>
          </p:cNvPr>
          <p:cNvCxnSpPr/>
          <p:nvPr userDrawn="1"/>
        </p:nvCxnSpPr>
        <p:spPr>
          <a:xfrm>
            <a:off x="1148439" y="3640142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6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8A4C-E2E1-42BA-A615-6D6584A7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9C7ED-66D3-40C4-9FB3-5D8B5134D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439C-8941-4B87-9C7A-C406D0EF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81CAA-D351-454C-BD37-0689368F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70300-A800-4C59-8994-33825335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9C362-54EC-4F6F-993E-EB0220CD7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F74B2-881E-4126-B898-2553FF41C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F270F-D090-4691-9E46-0F04CCDC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B2DE-DF39-41F1-B3D8-985A0D44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3C112-B5C6-4E8C-AB11-BCFDC69E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5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pic>
        <p:nvPicPr>
          <p:cNvPr id="17" name="Picture 2" descr="Image result for ucd logo png">
            <a:extLst>
              <a:ext uri="{FF2B5EF4-FFF2-40B4-BE49-F238E27FC236}">
                <a16:creationId xmlns:a16="http://schemas.microsoft.com/office/drawing/2014/main" id="{8B64AFC3-BA40-4A08-AABC-9D54DFE838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465346"/>
            <a:ext cx="1940624" cy="19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1F3257C-DFDE-4AE4-AA42-5F79C864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75" y="2246397"/>
            <a:ext cx="7070725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34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4A61-D3D2-4337-B812-A9486550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3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F4BC-AB6B-43FF-AE85-597B73B92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334"/>
            <a:ext cx="7886700" cy="46756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37269-F32F-4657-B237-1E37417F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AFCBE-84FD-4577-8D8E-5F9AE221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C8140-F6A8-48E4-852C-D8F2DECC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CF9C1-B532-444D-9D5C-EEFD3D8FB741}"/>
              </a:ext>
            </a:extLst>
          </p:cNvPr>
          <p:cNvCxnSpPr/>
          <p:nvPr userDrawn="1"/>
        </p:nvCxnSpPr>
        <p:spPr>
          <a:xfrm>
            <a:off x="97971" y="1354824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C3C3C-ADAE-4D8F-BE50-8B1C958EF222}"/>
              </a:ext>
            </a:extLst>
          </p:cNvPr>
          <p:cNvCxnSpPr/>
          <p:nvPr userDrawn="1"/>
        </p:nvCxnSpPr>
        <p:spPr>
          <a:xfrm>
            <a:off x="0" y="1320739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5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3D2A-D78C-403A-AB77-4E70C698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715BD-97B1-4CA5-BEE7-8A26B0325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0CE03-A7A3-40A0-AFFD-A08DFCA0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D5B3-49CE-49C1-A265-C6DCD0D0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D3FCA-65D0-4EF4-86A0-63D410DF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18F1-83FD-41C7-B14D-47837A3C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5DBE-3E68-433C-8E77-85E4D02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6F238-4E7F-4CA0-A0AB-9A13417CF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B72EA-916B-46F6-AECA-280D0014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CA297-EDC1-4387-AA92-469FFB9B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8926A-1038-4B1C-929D-89F9D1D0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D226-C29D-499C-90DB-3775EBC4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D9D64-9D92-4C8E-9E9C-CF25A631C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9BEE4-0544-4728-BAB9-FB0AA7188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BC99E-A4CE-4B97-B30C-B5184B489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CA04-512F-408B-8BE7-60B1EA9E5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40D6E-5AFC-4E82-8009-63A6A439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0F2C3-52D3-4DB7-87E7-0992E61C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BAFE6-9A55-4F2E-AD14-7F904231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8A01-3677-4393-B122-16559100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6E6C3-700D-4AC4-A71B-C5848CBE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2FC0-4CB9-421A-9287-53DB1AB3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F11B8-5A94-41CE-AA46-7EF2E9D1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9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1B7FF-C1E2-4B7D-936D-7B1F2C642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F9E60-5CA8-4B4C-8487-26E33064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C97F-FD72-4814-8C24-987E4AEE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43ED-5691-42CF-A29A-B96F860C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EF05-D242-4755-93F8-0EBE5BF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3514D-9C3E-49F8-AF33-796251E6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F8209-DB05-42A1-A4FA-4ECBB5CA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F7585-BA7C-4CC3-9668-BA882AB7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2734E-D92C-4823-9024-125D102D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4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23DF-9081-4FC4-814E-1F5DF76F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CDC1C-8376-4636-9AE1-0709D80B3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2127E-436D-476F-889E-ACF20D21A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D7285-4E90-4518-8255-CE4BF0FE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67B29-1D34-4E4E-9CCB-90D3302B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D1014-16DF-40DB-ADE8-76A29ADC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6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CA8D60-DCB9-4DC2-917C-5D817041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F64CF-9E00-4FB7-960E-6C6808FE9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58A2-E6C9-44CE-89D8-6C42762FC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13184-5E3F-44E2-9A2B-CE00FFCDD202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10A89-1591-4136-8F15-4CE0B5C92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C638-5F37-40DC-963E-216B896C0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3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ipython-notebooks/principal-component-analysis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otago.ac.nz/cosc453/student_tutorials/principal_component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mr.mgh.harvard.edu/PMI/toolbox/Documentation/tsvd.xhtml" TargetMode="External"/><Relationship Id="rId5" Type="http://schemas.openxmlformats.org/officeDocument/2006/relationships/hyperlink" Target="http://cs229.stanford.edu/proj2017/final-reports/5163902.pdf" TargetMode="External"/><Relationship Id="rId4" Type="http://schemas.openxmlformats.org/officeDocument/2006/relationships/hyperlink" Target="https://blog.applied.ai/feature-reduction-using-svd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F4E1-F271-41AF-81C3-D9E01F183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519" y="1192449"/>
            <a:ext cx="5354300" cy="1655762"/>
          </a:xfrm>
        </p:spPr>
        <p:txBody>
          <a:bodyPr>
            <a:normAutofit/>
          </a:bodyPr>
          <a:lstStyle/>
          <a:p>
            <a:r>
              <a:rPr lang="en-US" b="1" dirty="0"/>
              <a:t>COMP30810</a:t>
            </a:r>
            <a:br>
              <a:rPr lang="en-US" dirty="0"/>
            </a:br>
            <a:r>
              <a:rPr lang="en-US" dirty="0"/>
              <a:t>Intro to Text Analytics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1BE40-B0A8-418D-A9CF-822D3D507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027" y="3937686"/>
            <a:ext cx="6301945" cy="18473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Dr. Binh Thanh Le</a:t>
            </a: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thanhbinh.le@ucd.ie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Insight Centre for Data Analytics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School of Computer Science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University College Dublin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77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9A4B-E2D3-481E-A33C-E5A6F057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C47D34-350F-491C-BE73-0C5FE459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07" y="1907884"/>
            <a:ext cx="4248150" cy="4086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24E9F-994F-472D-919D-2B2ACE73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84059"/>
            <a:ext cx="43243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2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eature dimensionality versus classifier performance">
            <a:extLst>
              <a:ext uri="{FF2B5EF4-FFF2-40B4-BE49-F238E27FC236}">
                <a16:creationId xmlns:a16="http://schemas.microsoft.com/office/drawing/2014/main" id="{53F61A76-5F58-41E2-9116-472E5D690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364" y="3020644"/>
            <a:ext cx="4713669" cy="301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9E002-BE67-462A-89E0-E2E076F7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59438-42CF-4F32-9CAA-F6DC58E2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67" y="4032923"/>
            <a:ext cx="3905776" cy="1258866"/>
          </a:xfrm>
        </p:spPr>
        <p:txBody>
          <a:bodyPr/>
          <a:lstStyle/>
          <a:p>
            <a:r>
              <a:rPr lang="en-US" dirty="0"/>
              <a:t>Increase more #dimensions,</a:t>
            </a:r>
            <a:br>
              <a:rPr lang="en-US" dirty="0"/>
            </a:br>
            <a:r>
              <a:rPr lang="en-US" dirty="0"/>
              <a:t>while keep #samples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Overfitting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 Performance decrease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85D0E-F3AB-4CF6-B71C-2E1DE7D6A824}"/>
              </a:ext>
            </a:extLst>
          </p:cNvPr>
          <p:cNvSpPr/>
          <p:nvPr/>
        </p:nvSpPr>
        <p:spPr>
          <a:xfrm>
            <a:off x="2360815" y="1648271"/>
            <a:ext cx="3840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number of examples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more of the available space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to the performance when the dimensionality is 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C9B5C-67B4-4963-84D6-095939E3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26" y="1472528"/>
            <a:ext cx="1371600" cy="1352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69E8A-2673-4DF2-B046-A3872A547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136" y="1496340"/>
            <a:ext cx="15716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5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8605-1D03-4ABE-9B99-C845168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Text Data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E9DCA-6081-4C0A-9CEF-5E23AA56F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we tend to think of columns or features as dimensions, the text data works a bit differently.</a:t>
            </a:r>
          </a:p>
          <a:p>
            <a:r>
              <a:rPr lang="en-US" dirty="0"/>
              <a:t>In text, every word or term becomes a dimension - it can get to 10000s of dimensions quickly. </a:t>
            </a:r>
          </a:p>
          <a:p>
            <a:r>
              <a:rPr lang="en-US" dirty="0"/>
              <a:t>Just trying to find what topic a paragraph of text has, you are probably looking at 50 to 100 dimensions right there !</a:t>
            </a:r>
          </a:p>
          <a:p>
            <a:r>
              <a:rPr lang="en-US" dirty="0"/>
              <a:t>Therefore text models </a:t>
            </a:r>
            <a:r>
              <a:rPr lang="en-US" b="1" dirty="0"/>
              <a:t>need a lot of data to train with</a:t>
            </a:r>
            <a:r>
              <a:rPr lang="en-US" dirty="0"/>
              <a:t>! </a:t>
            </a:r>
          </a:p>
          <a:p>
            <a:r>
              <a:rPr lang="en-US" dirty="0"/>
              <a:t>When doing classification on some unknown piece of text, the models that you use are probably trained on a large corpus of data to minimize the effects of the Curse of Dimensionality.</a:t>
            </a:r>
          </a:p>
        </p:txBody>
      </p:sp>
    </p:spTree>
    <p:extLst>
      <p:ext uri="{BB962C8B-B14F-4D97-AF65-F5344CB8AC3E}">
        <p14:creationId xmlns:p14="http://schemas.microsoft.com/office/powerpoint/2010/main" val="879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2DDF-495A-4758-BFC6-7F80A505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vs Selection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6C9E795-1B52-490C-B357-B4DAA110AC7D}"/>
              </a:ext>
            </a:extLst>
          </p:cNvPr>
          <p:cNvSpPr/>
          <p:nvPr/>
        </p:nvSpPr>
        <p:spPr>
          <a:xfrm rot="2288077">
            <a:off x="2750209" y="2691501"/>
            <a:ext cx="266007" cy="150568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0DBF060-9DB1-46DE-A8F6-32E4FFE29FCC}"/>
              </a:ext>
            </a:extLst>
          </p:cNvPr>
          <p:cNvSpPr/>
          <p:nvPr/>
        </p:nvSpPr>
        <p:spPr>
          <a:xfrm rot="18561490">
            <a:off x="6067919" y="2503706"/>
            <a:ext cx="266007" cy="185058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4C8F66-5040-41C1-9553-2E0F8849BDD6}"/>
              </a:ext>
            </a:extLst>
          </p:cNvPr>
          <p:cNvSpPr txBox="1"/>
          <p:nvPr/>
        </p:nvSpPr>
        <p:spPr>
          <a:xfrm>
            <a:off x="981473" y="307501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 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F205A-A18E-4ABB-A2F3-646CDDEC9341}"/>
              </a:ext>
            </a:extLst>
          </p:cNvPr>
          <p:cNvSpPr txBox="1"/>
          <p:nvPr/>
        </p:nvSpPr>
        <p:spPr>
          <a:xfrm>
            <a:off x="6428509" y="3059668"/>
            <a:ext cx="181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Feature Selection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63DA2-4B88-4927-95DD-82BAD754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42" y="5323679"/>
            <a:ext cx="3407959" cy="371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3251CE-4E31-438C-B18A-9922B7E2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75" y="5274907"/>
            <a:ext cx="3743268" cy="420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33CB31-A2E4-4C52-A134-50872F62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337" y="1472851"/>
            <a:ext cx="4139543" cy="1146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9FF28F-C885-4DE7-A6B5-5FE9DC5D0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65" y="4118628"/>
            <a:ext cx="4139543" cy="11461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9B1D73-9A56-4339-911B-02BF092F3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952" y="4118627"/>
            <a:ext cx="4139543" cy="114614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40558F-848D-45A6-85B4-12FD02DD6C4B}"/>
              </a:ext>
            </a:extLst>
          </p:cNvPr>
          <p:cNvSpPr/>
          <p:nvPr/>
        </p:nvSpPr>
        <p:spPr>
          <a:xfrm>
            <a:off x="212952" y="5985323"/>
            <a:ext cx="8711543" cy="64633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key difference between </a:t>
            </a:r>
            <a:r>
              <a:rPr lang="en-US" b="1" dirty="0">
                <a:solidFill>
                  <a:schemeClr val="tx1"/>
                </a:solidFill>
              </a:rPr>
              <a:t>feature selection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extraction</a:t>
            </a:r>
            <a:r>
              <a:rPr lang="en-US" dirty="0">
                <a:solidFill>
                  <a:schemeClr val="tx1"/>
                </a:solidFill>
              </a:rPr>
              <a:t> is that </a:t>
            </a:r>
            <a:r>
              <a:rPr lang="en-US" i="1" dirty="0">
                <a:solidFill>
                  <a:schemeClr val="tx1"/>
                </a:solidFill>
              </a:rPr>
              <a:t>feature selection keeps a subset of the original features </a:t>
            </a:r>
            <a:r>
              <a:rPr lang="en-US" dirty="0">
                <a:solidFill>
                  <a:schemeClr val="tx1"/>
                </a:solidFill>
              </a:rPr>
              <a:t>while </a:t>
            </a:r>
            <a:r>
              <a:rPr lang="en-US" i="1" dirty="0">
                <a:solidFill>
                  <a:schemeClr val="tx1"/>
                </a:solidFill>
              </a:rPr>
              <a:t>feature extraction creates brand new ones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324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57BC815-5F9A-4CAD-ADCC-020161EDA62F}"/>
              </a:ext>
            </a:extLst>
          </p:cNvPr>
          <p:cNvGrpSpPr/>
          <p:nvPr/>
        </p:nvGrpSpPr>
        <p:grpSpPr>
          <a:xfrm>
            <a:off x="1895302" y="26654"/>
            <a:ext cx="5353396" cy="3739942"/>
            <a:chOff x="0" y="1"/>
            <a:chExt cx="5353396" cy="3739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E713E0-C761-4336-B0C4-4670CA160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5353396" cy="37399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C07CD6-2E35-41F6-A9F4-87C39E57573D}"/>
                </a:ext>
              </a:extLst>
            </p:cNvPr>
            <p:cNvSpPr txBox="1"/>
            <p:nvPr/>
          </p:nvSpPr>
          <p:spPr>
            <a:xfrm>
              <a:off x="107998" y="1650189"/>
              <a:ext cx="1945246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Sample techniques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AC9C95-AD0B-49AC-A704-7AE32B3D8F6C}"/>
              </a:ext>
            </a:extLst>
          </p:cNvPr>
          <p:cNvGrpSpPr/>
          <p:nvPr/>
        </p:nvGrpSpPr>
        <p:grpSpPr>
          <a:xfrm>
            <a:off x="-785654" y="3590673"/>
            <a:ext cx="6651279" cy="3180969"/>
            <a:chOff x="1528445" y="3618532"/>
            <a:chExt cx="6651279" cy="3180969"/>
          </a:xfrm>
        </p:grpSpPr>
        <p:pic>
          <p:nvPicPr>
            <p:cNvPr id="6146" name="Picture 2" descr="https://upload.wikimedia.org/wikipedia/commons/2/2c/Filter_Methode.png">
              <a:extLst>
                <a:ext uri="{FF2B5EF4-FFF2-40B4-BE49-F238E27FC236}">
                  <a16:creationId xmlns:a16="http://schemas.microsoft.com/office/drawing/2014/main" id="{BB8C2A1C-2008-4DA0-8C4E-86936B1B8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603" y="3618532"/>
              <a:ext cx="4389121" cy="4332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upload.wikimedia.org/wikipedia/commons/0/04/Feature_selection_Wrapper_Method.png">
              <a:extLst>
                <a:ext uri="{FF2B5EF4-FFF2-40B4-BE49-F238E27FC236}">
                  <a16:creationId xmlns:a16="http://schemas.microsoft.com/office/drawing/2014/main" id="{C22A9070-4DA4-4327-B506-7A196074E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603" y="4196319"/>
              <a:ext cx="4389121" cy="11938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upload.wikimedia.org/wikipedia/commons/b/bf/Feature_selection_Embedded_Method.png">
              <a:extLst>
                <a:ext uri="{FF2B5EF4-FFF2-40B4-BE49-F238E27FC236}">
                  <a16:creationId xmlns:a16="http://schemas.microsoft.com/office/drawing/2014/main" id="{E5F4C689-CACB-494C-B9B8-7824141B9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603" y="5537682"/>
              <a:ext cx="4389121" cy="12618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2AF27A3-5687-4443-98E3-F4BDB2BEFDAF}"/>
                </a:ext>
              </a:extLst>
            </p:cNvPr>
            <p:cNvSpPr/>
            <p:nvPr/>
          </p:nvSpPr>
          <p:spPr>
            <a:xfrm>
              <a:off x="2143999" y="3701891"/>
              <a:ext cx="157644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Filter </a:t>
              </a:r>
              <a:b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method</a:t>
              </a:r>
              <a:endPara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043A7B-7770-47EE-87D3-BA59C57E028B}"/>
                </a:ext>
              </a:extLst>
            </p:cNvPr>
            <p:cNvSpPr/>
            <p:nvPr/>
          </p:nvSpPr>
          <p:spPr>
            <a:xfrm>
              <a:off x="1776269" y="4649072"/>
              <a:ext cx="19285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Wrapper </a:t>
              </a:r>
              <a:b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method</a:t>
              </a:r>
              <a:endPara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F711B8-6E86-40E4-8B2E-695464D224D7}"/>
                </a:ext>
              </a:extLst>
            </p:cNvPr>
            <p:cNvSpPr/>
            <p:nvPr/>
          </p:nvSpPr>
          <p:spPr>
            <a:xfrm>
              <a:off x="1528445" y="5987409"/>
              <a:ext cx="21657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Embedded </a:t>
              </a:r>
              <a:b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en-US" sz="16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method</a:t>
              </a:r>
              <a:endPara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13829A-E153-4141-8AD3-CCCC3EC91B24}"/>
              </a:ext>
            </a:extLst>
          </p:cNvPr>
          <p:cNvCxnSpPr/>
          <p:nvPr/>
        </p:nvCxnSpPr>
        <p:spPr>
          <a:xfrm>
            <a:off x="107998" y="3520440"/>
            <a:ext cx="903600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BDFAF4-EB61-4296-A835-3A8AFA6B6F47}"/>
              </a:ext>
            </a:extLst>
          </p:cNvPr>
          <p:cNvSpPr txBox="1"/>
          <p:nvPr/>
        </p:nvSpPr>
        <p:spPr>
          <a:xfrm>
            <a:off x="6188126" y="4353085"/>
            <a:ext cx="2955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Accuracy / Probabilities</a:t>
            </a:r>
            <a:br>
              <a:rPr lang="en-US" dirty="0"/>
            </a:br>
            <a:r>
              <a:rPr lang="en-US" dirty="0"/>
              <a:t>with cross-validation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Mean Square Error</a:t>
            </a:r>
          </a:p>
          <a:p>
            <a:pPr marL="285750" indent="-285750">
              <a:buFontTx/>
              <a:buChar char="-"/>
            </a:pPr>
            <a:r>
              <a:rPr lang="en-US" dirty="0"/>
              <a:t>Weighted cost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Information gain / Entropy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A029A-49F6-4554-B6CA-CB6484518CCA}"/>
              </a:ext>
            </a:extLst>
          </p:cNvPr>
          <p:cNvSpPr txBox="1"/>
          <p:nvPr/>
        </p:nvSpPr>
        <p:spPr>
          <a:xfrm>
            <a:off x="6188126" y="4023934"/>
            <a:ext cx="210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Evaluation methods:</a:t>
            </a:r>
          </a:p>
        </p:txBody>
      </p:sp>
    </p:spTree>
    <p:extLst>
      <p:ext uri="{BB962C8B-B14F-4D97-AF65-F5344CB8AC3E}">
        <p14:creationId xmlns:p14="http://schemas.microsoft.com/office/powerpoint/2010/main" val="415789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EBF9F5B-2BA6-42BC-99E2-65E55FAA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63" y="889464"/>
            <a:ext cx="3222306" cy="48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7C3227E-B010-4EAD-B075-E1FF3B28669A}"/>
              </a:ext>
            </a:extLst>
          </p:cNvPr>
          <p:cNvSpPr/>
          <p:nvPr/>
        </p:nvSpPr>
        <p:spPr>
          <a:xfrm>
            <a:off x="219163" y="5968536"/>
            <a:ext cx="38625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ff1"/>
              </a:rPr>
              <a:t>Flowchart</a:t>
            </a:r>
            <a:r>
              <a:rPr lang="en-US" sz="1600" b="1" dirty="0">
                <a:solidFill>
                  <a:srgbClr val="000000"/>
                </a:solidFill>
                <a:latin typeface="ff2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ff1"/>
              </a:rPr>
              <a:t>of</a:t>
            </a:r>
            <a:r>
              <a:rPr lang="en-US" sz="1600" b="1" dirty="0">
                <a:solidFill>
                  <a:srgbClr val="000000"/>
                </a:solidFill>
                <a:latin typeface="ff2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ff1"/>
              </a:rPr>
              <a:t>the</a:t>
            </a:r>
            <a:r>
              <a:rPr lang="en-US" sz="1600" b="1" dirty="0">
                <a:solidFill>
                  <a:srgbClr val="000000"/>
                </a:solidFill>
                <a:latin typeface="ff2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ff1"/>
              </a:rPr>
              <a:t>text classiﬁcation</a:t>
            </a:r>
            <a:r>
              <a:rPr lang="en-US" sz="1600" b="1" dirty="0">
                <a:solidFill>
                  <a:srgbClr val="000000"/>
                </a:solidFill>
                <a:latin typeface="ff2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ff1"/>
              </a:rPr>
              <a:t>process</a:t>
            </a:r>
            <a:endParaRPr lang="en-US" sz="1600" b="1" i="0" dirty="0">
              <a:solidFill>
                <a:srgbClr val="000000"/>
              </a:solidFill>
              <a:effectLst/>
              <a:latin typeface="ff1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861C1B-C145-4B97-86EC-56F65C1C03B0}"/>
              </a:ext>
            </a:extLst>
          </p:cNvPr>
          <p:cNvSpPr txBox="1"/>
          <p:nvPr/>
        </p:nvSpPr>
        <p:spPr>
          <a:xfrm>
            <a:off x="4447309" y="2738101"/>
            <a:ext cx="3999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Questions:</a:t>
            </a:r>
          </a:p>
          <a:p>
            <a:pPr marL="342900" indent="-3429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Feature selection  Split </a:t>
            </a:r>
            <a:r>
              <a:rPr lang="en-US" dirty="0" err="1">
                <a:sym typeface="Wingdings" panose="05000000000000000000" pitchFamily="2" charset="2"/>
              </a:rPr>
              <a:t>train|test</a:t>
            </a:r>
            <a:r>
              <a:rPr lang="en-US" dirty="0">
                <a:sym typeface="Wingdings" panose="05000000000000000000" pitchFamily="2" charset="2"/>
              </a:rPr>
              <a:t> ?</a:t>
            </a:r>
          </a:p>
          <a:p>
            <a:pPr marL="342900" indent="-342900">
              <a:buFontTx/>
              <a:buAutoNum type="arabicParenR"/>
            </a:pPr>
            <a:r>
              <a:rPr lang="en-US" dirty="0"/>
              <a:t>Normalization </a:t>
            </a:r>
            <a:r>
              <a:rPr lang="en-US" dirty="0">
                <a:sym typeface="Wingdings" panose="05000000000000000000" pitchFamily="2" charset="2"/>
              </a:rPr>
              <a:t> Feature selection?</a:t>
            </a:r>
          </a:p>
          <a:p>
            <a:pPr marL="342900" indent="-342900">
              <a:buFontTx/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654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FD55-893E-47E5-9C1F-814CAC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3188"/>
          </a:xfrm>
        </p:spPr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BB91B-87E0-411B-8431-942D974B9E89}"/>
              </a:ext>
            </a:extLst>
          </p:cNvPr>
          <p:cNvSpPr txBox="1"/>
          <p:nvPr/>
        </p:nvSpPr>
        <p:spPr>
          <a:xfrm>
            <a:off x="773083" y="1529543"/>
            <a:ext cx="721691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Key idea: Generate the component axes that maximize the variance of data</a:t>
            </a:r>
          </a:p>
        </p:txBody>
      </p:sp>
      <p:pic>
        <p:nvPicPr>
          <p:cNvPr id="7172" name="Picture 4" descr="Image result for pca projection.gif">
            <a:extLst>
              <a:ext uri="{FF2B5EF4-FFF2-40B4-BE49-F238E27FC236}">
                <a16:creationId xmlns:a16="http://schemas.microsoft.com/office/drawing/2014/main" id="{96063159-B115-483D-B4EF-24FDB6ABB6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139" y="2435382"/>
            <a:ext cx="9955106" cy="39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51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4FD55-893E-47E5-9C1F-814CAC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3188"/>
          </a:xfrm>
        </p:spPr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BB91B-87E0-411B-8431-942D974B9E89}"/>
              </a:ext>
            </a:extLst>
          </p:cNvPr>
          <p:cNvSpPr txBox="1"/>
          <p:nvPr/>
        </p:nvSpPr>
        <p:spPr>
          <a:xfrm>
            <a:off x="773083" y="1529543"/>
            <a:ext cx="721691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Key idea: Generate the component axes that maximize the variance of data</a:t>
            </a:r>
          </a:p>
        </p:txBody>
      </p:sp>
      <p:pic>
        <p:nvPicPr>
          <p:cNvPr id="7176" name="Picture 8" descr="Image result for pca 3D">
            <a:extLst>
              <a:ext uri="{FF2B5EF4-FFF2-40B4-BE49-F238E27FC236}">
                <a16:creationId xmlns:a16="http://schemas.microsoft.com/office/drawing/2014/main" id="{88426088-8BDE-499D-8FB7-1F859B3A0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0" y="2220103"/>
            <a:ext cx="8553796" cy="339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5088B5-348D-174A-9A49-C10DE95510A6}"/>
              </a:ext>
            </a:extLst>
          </p:cNvPr>
          <p:cNvSpPr/>
          <p:nvPr/>
        </p:nvSpPr>
        <p:spPr>
          <a:xfrm>
            <a:off x="451873" y="5938875"/>
            <a:ext cx="7299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https://plot.ly/ipython-notebooks/principal-component-analysis/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532DB1-1C56-E744-9437-FB16154BA2AF}"/>
              </a:ext>
            </a:extLst>
          </p:cNvPr>
          <p:cNvSpPr/>
          <p:nvPr/>
        </p:nvSpPr>
        <p:spPr>
          <a:xfrm>
            <a:off x="451873" y="6308207"/>
            <a:ext cx="8240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http://www.cs.otago.ac.nz/cosc453/student_tutorials/principal_components.pdf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75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F0FF-EF67-4242-B4DB-62239121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Latent Semantic Analysis (LSA)</a:t>
            </a:r>
            <a:br>
              <a:rPr lang="en-US" dirty="0"/>
            </a:br>
            <a:r>
              <a:rPr lang="en-US" sz="2700" dirty="0"/>
              <a:t>(aka Truncated SVD)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7A918D-2B80-439E-ADE4-A64D42519CC9}"/>
              </a:ext>
            </a:extLst>
          </p:cNvPr>
          <p:cNvSpPr/>
          <p:nvPr/>
        </p:nvSpPr>
        <p:spPr>
          <a:xfrm>
            <a:off x="182403" y="1485314"/>
            <a:ext cx="4306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Nimbus Roman No9 L"/>
              </a:rPr>
              <a:t>U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: (</a:t>
            </a:r>
            <a:r>
              <a:rPr lang="en-US" i="1" dirty="0">
                <a:solidFill>
                  <a:srgbClr val="222222"/>
                </a:solidFill>
                <a:latin typeface="Nimbus Roman No9 L"/>
              </a:rPr>
              <a:t>m</a:t>
            </a:r>
            <a:r>
              <a:rPr lang="en-US" dirty="0">
                <a:solidFill>
                  <a:srgbClr val="222222"/>
                </a:solidFill>
                <a:latin typeface="Nimbus Roman No9 L"/>
              </a:rPr>
              <a:t> × </a:t>
            </a:r>
            <a:r>
              <a:rPr lang="en-US" i="1" dirty="0">
                <a:solidFill>
                  <a:srgbClr val="222222"/>
                </a:solidFill>
                <a:latin typeface="Nimbus Roman No9 L"/>
              </a:rPr>
              <a:t>m)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b="1" dirty="0">
                <a:solidFill>
                  <a:srgbClr val="0B0080"/>
                </a:solidFill>
                <a:latin typeface="Arial" panose="020B0604020202020204" pitchFamily="34" charset="0"/>
              </a:rPr>
              <a:t>Orthogonal Eigenvectors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of MM</a:t>
            </a:r>
            <a:r>
              <a:rPr 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T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6F6967-62C5-45DC-AF6F-D7C087363B1D}"/>
              </a:ext>
            </a:extLst>
          </p:cNvPr>
          <p:cNvSpPr/>
          <p:nvPr/>
        </p:nvSpPr>
        <p:spPr>
          <a:xfrm>
            <a:off x="179519" y="2174438"/>
            <a:ext cx="397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Nimbus Roman No9 L"/>
              </a:rPr>
              <a:t>Σ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: </a:t>
            </a:r>
            <a:r>
              <a:rPr lang="en-US" b="1" dirty="0">
                <a:solidFill>
                  <a:srgbClr val="0B0080"/>
                </a:solidFill>
                <a:latin typeface="Arial" panose="020B0604020202020204" pitchFamily="34" charset="0"/>
              </a:rPr>
              <a:t>diagonal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(</a:t>
            </a:r>
            <a:r>
              <a:rPr lang="en-US" i="1" dirty="0">
                <a:solidFill>
                  <a:srgbClr val="222222"/>
                </a:solidFill>
                <a:latin typeface="Nimbus Roman No9 L"/>
              </a:rPr>
              <a:t>m</a:t>
            </a:r>
            <a:r>
              <a:rPr lang="en-US" dirty="0">
                <a:solidFill>
                  <a:srgbClr val="222222"/>
                </a:solidFill>
                <a:latin typeface="Nimbus Roman No9 L"/>
              </a:rPr>
              <a:t> × </a:t>
            </a:r>
            <a:r>
              <a:rPr lang="en-US" i="1" dirty="0">
                <a:solidFill>
                  <a:srgbClr val="222222"/>
                </a:solidFill>
                <a:latin typeface="Nimbus Roman No9 L"/>
              </a:rPr>
              <a:t>n)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matrix with non-negative real numbers on the diagonal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 Eigenvalues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1118DE-1ADC-4D5D-BE4E-A76F806CB652}"/>
              </a:ext>
            </a:extLst>
          </p:cNvPr>
          <p:cNvSpPr/>
          <p:nvPr/>
        </p:nvSpPr>
        <p:spPr>
          <a:xfrm>
            <a:off x="179520" y="3097768"/>
            <a:ext cx="3970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Nimbus Roman No9 L"/>
              </a:rPr>
              <a:t>V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: (</a:t>
            </a:r>
            <a:r>
              <a:rPr lang="en-US" i="1" dirty="0">
                <a:solidFill>
                  <a:srgbClr val="222222"/>
                </a:solidFill>
                <a:latin typeface="Nimbus Roman No9 L"/>
              </a:rPr>
              <a:t>n</a:t>
            </a:r>
            <a:r>
              <a:rPr lang="en-US" dirty="0">
                <a:solidFill>
                  <a:srgbClr val="222222"/>
                </a:solidFill>
                <a:latin typeface="Nimbus Roman No9 L"/>
              </a:rPr>
              <a:t> × </a:t>
            </a:r>
            <a:r>
              <a:rPr lang="en-US" i="1" dirty="0">
                <a:solidFill>
                  <a:srgbClr val="222222"/>
                </a:solidFill>
                <a:latin typeface="Nimbus Roman No9 L"/>
              </a:rPr>
              <a:t>n)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b="1" dirty="0">
                <a:solidFill>
                  <a:srgbClr val="0B0080"/>
                </a:solidFill>
                <a:latin typeface="Arial" panose="020B0604020202020204" pitchFamily="34" charset="0"/>
              </a:rPr>
              <a:t> Orthogonal Eigenvectors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of M</a:t>
            </a:r>
            <a:r>
              <a:rPr 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T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F23BA0-F3F4-4146-881A-8B457E16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602" y="1444397"/>
            <a:ext cx="4231339" cy="49338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E4EDF6C-5AD8-4772-B589-1A41D69D1A25}"/>
              </a:ext>
            </a:extLst>
          </p:cNvPr>
          <p:cNvSpPr/>
          <p:nvPr/>
        </p:nvSpPr>
        <p:spPr>
          <a:xfrm>
            <a:off x="4572000" y="1444397"/>
            <a:ext cx="4427220" cy="1855063"/>
          </a:xfrm>
          <a:prstGeom prst="rect">
            <a:avLst/>
          </a:prstGeom>
          <a:solidFill>
            <a:schemeClr val="accent2">
              <a:lumMod val="40000"/>
              <a:lumOff val="60000"/>
              <a:alpha val="21176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AE61B-AA74-49FF-A8A4-CAE4739DD853}"/>
              </a:ext>
            </a:extLst>
          </p:cNvPr>
          <p:cNvSpPr txBox="1"/>
          <p:nvPr/>
        </p:nvSpPr>
        <p:spPr>
          <a:xfrm>
            <a:off x="75659" y="4000810"/>
            <a:ext cx="193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Now, we truncate: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1B5124F-2A51-4B4C-BE50-65D213AF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074" y="2759799"/>
            <a:ext cx="833366" cy="3807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C08570-3FA0-5C41-B9BB-BF0889C2033C}"/>
              </a:ext>
            </a:extLst>
          </p:cNvPr>
          <p:cNvSpPr/>
          <p:nvPr/>
        </p:nvSpPr>
        <p:spPr>
          <a:xfrm>
            <a:off x="41288" y="5743055"/>
            <a:ext cx="51637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https://blog.applied.ai/feature-reduction-using-svd/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BDD2FD-5D55-5440-B9C8-F9BBEBD62D0E}"/>
              </a:ext>
            </a:extLst>
          </p:cNvPr>
          <p:cNvSpPr/>
          <p:nvPr/>
        </p:nvSpPr>
        <p:spPr>
          <a:xfrm>
            <a:off x="75659" y="6086620"/>
            <a:ext cx="6074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http://cs229.stanford.edu/proj2017/final-reports/5163902.pdf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31519B-2A0E-5147-BD20-E053B13B25D2}"/>
              </a:ext>
            </a:extLst>
          </p:cNvPr>
          <p:cNvSpPr/>
          <p:nvPr/>
        </p:nvSpPr>
        <p:spPr>
          <a:xfrm>
            <a:off x="75659" y="6418073"/>
            <a:ext cx="75727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https://www.nmr.mgh.harvard.edu/PMI/toolbox/Documentation/tsvd.xhtml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418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F0FF-EF67-4242-B4DB-62239121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Latent Semantic Analysis (LSA)</a:t>
            </a:r>
            <a:br>
              <a:rPr lang="en-US" dirty="0"/>
            </a:br>
            <a:r>
              <a:rPr lang="en-US" sz="2700" dirty="0"/>
              <a:t>(aka Truncated SVD)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AE61B-AA74-49FF-A8A4-CAE4739DD853}"/>
              </a:ext>
            </a:extLst>
          </p:cNvPr>
          <p:cNvSpPr txBox="1"/>
          <p:nvPr/>
        </p:nvSpPr>
        <p:spPr>
          <a:xfrm>
            <a:off x="183724" y="1531930"/>
            <a:ext cx="193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Now, we truncate: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5AEDD-E120-4C10-B903-84E85D2A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829" y="1901262"/>
            <a:ext cx="3226539" cy="416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63D131-9D7C-4E1B-83B2-3CAEE956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" y="1844672"/>
            <a:ext cx="5211236" cy="49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1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967D-2F80-48B8-864B-741854EB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DB34-6D2C-4765-8D49-BEFC2BAE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 Dimensionality Reduction</a:t>
            </a:r>
          </a:p>
          <a:p>
            <a:r>
              <a:rPr lang="en-US" sz="2800" dirty="0"/>
              <a:t>Understand Feature Extraction / Selection</a:t>
            </a:r>
          </a:p>
          <a:p>
            <a:r>
              <a:rPr lang="en-US" sz="2800" dirty="0"/>
              <a:t>Understand: What / When / Why to use Feature Reduction</a:t>
            </a:r>
          </a:p>
        </p:txBody>
      </p:sp>
    </p:spTree>
    <p:extLst>
      <p:ext uri="{BB962C8B-B14F-4D97-AF65-F5344CB8AC3E}">
        <p14:creationId xmlns:p14="http://schemas.microsoft.com/office/powerpoint/2010/main" val="60512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E35F-A6F8-3E43-A452-37E52900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5BACF-D281-D84B-A863-549C77B9D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use Feature Extraction / Selection when:</a:t>
            </a:r>
          </a:p>
          <a:p>
            <a:r>
              <a:rPr lang="en-US" dirty="0">
                <a:sym typeface="Wingdings" pitchFamily="2" charset="2"/>
              </a:rPr>
              <a:t>Avoid the Curse of Dimensionality</a:t>
            </a:r>
          </a:p>
          <a:p>
            <a:r>
              <a:rPr lang="en-US" dirty="0">
                <a:sym typeface="Wingdings" pitchFamily="2" charset="2"/>
              </a:rPr>
              <a:t>Transform features</a:t>
            </a:r>
          </a:p>
          <a:p>
            <a:r>
              <a:rPr lang="en-US" dirty="0">
                <a:sym typeface="Wingdings" pitchFamily="2" charset="2"/>
              </a:rPr>
              <a:t>Set up the consistent feature space for data</a:t>
            </a:r>
          </a:p>
          <a:p>
            <a:r>
              <a:rPr lang="en-US" dirty="0">
                <a:sym typeface="Wingdings" pitchFamily="2" charset="2"/>
              </a:rPr>
              <a:t>Have a visualization for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4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B983-65F0-45D7-93E6-C5A80491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Dimensionality Reduction?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D71F-91D6-451A-ABD8-CF184BEBF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334"/>
            <a:ext cx="8108026" cy="4675629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Significant improvements can be achieved by first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</a:rPr>
              <a:t>mapping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 the data into a </a:t>
            </a:r>
            <a:r>
              <a:rPr lang="en-US" sz="2000" i="1" dirty="0">
                <a:solidFill>
                  <a:srgbClr val="FF0000"/>
                </a:solidFill>
                <a:latin typeface="Arial" pitchFamily="34" charset="0"/>
              </a:rPr>
              <a:t>lower-dimensional</a:t>
            </a:r>
            <a:r>
              <a:rPr lang="en-US" sz="2000" i="1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space.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lvl="0" indent="-34290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Dimensionality can be reduced by:</a:t>
            </a:r>
          </a:p>
          <a:p>
            <a:pPr marL="742950" lvl="1" indent="-28575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Combining features using a </a:t>
            </a:r>
            <a:r>
              <a:rPr lang="en-US" sz="2000" kern="0" dirty="0">
                <a:solidFill>
                  <a:srgbClr val="FF0000"/>
                </a:solidFill>
                <a:latin typeface="Arial"/>
              </a:rPr>
              <a:t>linear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 or </a:t>
            </a:r>
            <a:r>
              <a:rPr lang="en-US" sz="2000" kern="0" dirty="0">
                <a:solidFill>
                  <a:srgbClr val="FF0000"/>
                </a:solidFill>
                <a:latin typeface="Arial"/>
              </a:rPr>
              <a:t>non-linear 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transformations.</a:t>
            </a:r>
          </a:p>
          <a:p>
            <a:pPr marL="742950" lvl="1" indent="-285750" defTabSz="9144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</a:rPr>
              <a:t>Selecting a subset of features (i.e., </a:t>
            </a:r>
            <a:r>
              <a:rPr lang="en-US" sz="2000" kern="0" dirty="0">
                <a:solidFill>
                  <a:srgbClr val="FF0000"/>
                </a:solidFill>
                <a:latin typeface="Arial"/>
              </a:rPr>
              <a:t>feature selection</a:t>
            </a:r>
            <a:r>
              <a:rPr lang="en-US" sz="2000" kern="0" dirty="0">
                <a:solidFill>
                  <a:srgbClr val="000000"/>
                </a:solidFill>
                <a:latin typeface="Arial"/>
              </a:rPr>
              <a:t>).</a:t>
            </a:r>
            <a:endParaRPr lang="en-US" sz="2800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A0D1B1B-9E9D-4C13-A8BD-0BCE35CD2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2514600"/>
            <a:ext cx="5978525" cy="121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2E17-0B8C-4328-9A4D-022071E7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Dimensionality Reduction?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5A635-DB48-4CC4-B28E-28084739B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334"/>
            <a:ext cx="8216092" cy="4675629"/>
          </a:xfrm>
        </p:spPr>
        <p:txBody>
          <a:bodyPr/>
          <a:lstStyle/>
          <a:p>
            <a:r>
              <a:rPr lang="en-US" dirty="0"/>
              <a:t>Some features may be irrelevant</a:t>
            </a:r>
          </a:p>
          <a:p>
            <a:r>
              <a:rPr lang="en-US" dirty="0"/>
              <a:t>We want to visualize high dimensional data</a:t>
            </a:r>
          </a:p>
          <a:p>
            <a:r>
              <a:rPr lang="en-US" dirty="0"/>
              <a:t>“Intrinsic” dimensionality may be smaller than the number of features </a:t>
            </a:r>
          </a:p>
        </p:txBody>
      </p:sp>
      <p:pic>
        <p:nvPicPr>
          <p:cNvPr id="1028" name="Picture 4" descr="https://i.imgur.com/zm6HRcI.gif">
            <a:extLst>
              <a:ext uri="{FF2B5EF4-FFF2-40B4-BE49-F238E27FC236}">
                <a16:creationId xmlns:a16="http://schemas.microsoft.com/office/drawing/2014/main" id="{A6F51365-3136-4EC0-BF22-72C5FE11DD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79" y="2835072"/>
            <a:ext cx="6508433" cy="36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4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9A4B-E2D3-481E-A33C-E5A6F057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AF3BCF-4B00-4A63-BF9C-25CDB9310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2" y="1417814"/>
            <a:ext cx="3509637" cy="24266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7F728B-D16A-4AF6-8ABE-E7C5007D910B}"/>
              </a:ext>
            </a:extLst>
          </p:cNvPr>
          <p:cNvSpPr/>
          <p:nvPr/>
        </p:nvSpPr>
        <p:spPr>
          <a:xfrm>
            <a:off x="4256116" y="1950488"/>
            <a:ext cx="4330931" cy="92333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Figure 2 shows that we do not obtain a perfect classification result if only a single feature &lt;Feature1&gt; is used.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194F49-23DA-4FE5-922E-C6B288000F9D}"/>
              </a:ext>
            </a:extLst>
          </p:cNvPr>
          <p:cNvSpPr/>
          <p:nvPr/>
        </p:nvSpPr>
        <p:spPr>
          <a:xfrm>
            <a:off x="448888" y="4876025"/>
            <a:ext cx="4197927" cy="64633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A</a:t>
            </a:r>
            <a:r>
              <a:rPr lang="en-US" dirty="0"/>
              <a:t>dd another feature &lt;Feature2&gt;</a:t>
            </a:r>
          </a:p>
          <a:p>
            <a:r>
              <a:rPr lang="en-US" dirty="0"/>
              <a:t>e.g. the average ‘green’ color in the image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FB6B9D-322D-4AE5-B0D1-FC7171F6E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839" y="3071798"/>
            <a:ext cx="3817208" cy="36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8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9A4B-E2D3-481E-A33C-E5A6F057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F003F-477A-499E-9CED-693952FD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743" y="889859"/>
            <a:ext cx="3911311" cy="5820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240734-AA03-49B1-9E85-50F07BCE49C1}"/>
              </a:ext>
            </a:extLst>
          </p:cNvPr>
          <p:cNvSpPr/>
          <p:nvPr/>
        </p:nvSpPr>
        <p:spPr>
          <a:xfrm>
            <a:off x="290946" y="3428692"/>
            <a:ext cx="4555374" cy="92333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A</a:t>
            </a:r>
            <a:r>
              <a:rPr lang="en-US" dirty="0">
                <a:solidFill>
                  <a:schemeClr val="accent1"/>
                </a:solidFill>
              </a:rPr>
              <a:t>dd a third feature &lt;Feature3&gt;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E.g. the average ‘blue’ color in the image,</a:t>
            </a:r>
          </a:p>
          <a:p>
            <a:pPr lvl="1"/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accent1"/>
                </a:solidFill>
              </a:rPr>
              <a:t> three-dimensional feature space</a:t>
            </a:r>
          </a:p>
        </p:txBody>
      </p:sp>
    </p:spTree>
    <p:extLst>
      <p:ext uri="{BB962C8B-B14F-4D97-AF65-F5344CB8AC3E}">
        <p14:creationId xmlns:p14="http://schemas.microsoft.com/office/powerpoint/2010/main" val="425592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9A4B-E2D3-481E-A33C-E5A6F057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E38D95-1277-4664-B463-88D60EB8A01C}"/>
              </a:ext>
            </a:extLst>
          </p:cNvPr>
          <p:cNvSpPr/>
          <p:nvPr/>
        </p:nvSpPr>
        <p:spPr>
          <a:xfrm>
            <a:off x="440575" y="3429000"/>
            <a:ext cx="4031672" cy="203132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accent1"/>
                </a:solidFill>
              </a:rPr>
              <a:t>Now, can find a plane that perfectly separates dogs from cats.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accent1"/>
                </a:solidFill>
              </a:rPr>
              <a:t>This means that a linear combination of the three features can be used to obtain perfect classification results on our training data of 10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F8C91-165F-4C2D-BC9E-CC70ABA5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81" y="868446"/>
            <a:ext cx="4283619" cy="562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1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9A4B-E2D3-481E-A33C-E5A6F057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F8C91-165F-4C2D-BC9E-CC70ABA5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81" y="868446"/>
            <a:ext cx="4283619" cy="56244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25AAFB-9D3E-4E38-B786-01E739CA5424}"/>
              </a:ext>
            </a:extLst>
          </p:cNvPr>
          <p:cNvSpPr/>
          <p:nvPr/>
        </p:nvSpPr>
        <p:spPr>
          <a:xfrm>
            <a:off x="288381" y="1711634"/>
            <a:ext cx="37682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da"/>
              </a:rPr>
              <a:t>If we would keep adding features,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Monda"/>
              </a:rPr>
              <a:t>the dimensionality of the feature space grows, and becomes sparser and sparser.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ond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d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da"/>
              </a:rPr>
              <a:t>Due to this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Monda"/>
              </a:rPr>
              <a:t>sparsity</a:t>
            </a:r>
            <a:r>
              <a:rPr lang="en-US" dirty="0">
                <a:latin typeface="Monda"/>
              </a:rPr>
              <a:t>, it becomes much easier to find a separable hyperplane.</a:t>
            </a:r>
          </a:p>
        </p:txBody>
      </p:sp>
    </p:spTree>
    <p:extLst>
      <p:ext uri="{BB962C8B-B14F-4D97-AF65-F5344CB8AC3E}">
        <p14:creationId xmlns:p14="http://schemas.microsoft.com/office/powerpoint/2010/main" val="282082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9A4B-E2D3-481E-A33C-E5A6F057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EC7BA-4B25-4FF5-8F09-164945998BBC}"/>
              </a:ext>
            </a:extLst>
          </p:cNvPr>
          <p:cNvSpPr/>
          <p:nvPr/>
        </p:nvSpPr>
        <p:spPr>
          <a:xfrm>
            <a:off x="241068" y="1543180"/>
            <a:ext cx="8274281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However, if we project the highly dimensional classification result back to a lower dimensional space, </a:t>
            </a:r>
            <a:r>
              <a:rPr lang="en-US" b="1" u="sng" dirty="0"/>
              <a:t>a serious problem</a:t>
            </a:r>
            <a:r>
              <a:rPr lang="en-US" b="1" dirty="0"/>
              <a:t> </a:t>
            </a:r>
            <a:r>
              <a:rPr lang="en-US" dirty="0"/>
              <a:t>associated with this approach becomes evident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C47D34-350F-491C-BE73-0C5FE459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406648"/>
            <a:ext cx="4248150" cy="4086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56E715-FA7F-4C33-8D46-6F7D86588460}"/>
              </a:ext>
            </a:extLst>
          </p:cNvPr>
          <p:cNvSpPr/>
          <p:nvPr/>
        </p:nvSpPr>
        <p:spPr>
          <a:xfrm>
            <a:off x="4876800" y="2778958"/>
            <a:ext cx="3452553" cy="147732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>
                <a:solidFill>
                  <a:schemeClr val="accent1"/>
                </a:solidFill>
              </a:rPr>
              <a:t>The resulting classifier would fail on real-world data, consisting of an infinite amount of unseen cats and dogs.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b="1" dirty="0"/>
              <a:t>OVERFITTING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040169-FB88-4D95-B418-4358B8904C1C}"/>
              </a:ext>
            </a:extLst>
          </p:cNvPr>
          <p:cNvSpPr/>
          <p:nvPr/>
        </p:nvSpPr>
        <p:spPr>
          <a:xfrm>
            <a:off x="5036127" y="5128366"/>
            <a:ext cx="313389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This concept is called </a:t>
            </a:r>
            <a:r>
              <a:rPr lang="en-US" b="1" dirty="0">
                <a:solidFill>
                  <a:srgbClr val="FF0000"/>
                </a:solidFill>
              </a:rPr>
              <a:t>overfitting</a:t>
            </a:r>
            <a:r>
              <a:rPr lang="en-US" dirty="0"/>
              <a:t> and is a direct result of the </a:t>
            </a:r>
            <a:r>
              <a:rPr lang="en-US" b="1" dirty="0">
                <a:solidFill>
                  <a:srgbClr val="FF0000"/>
                </a:solidFill>
              </a:rPr>
              <a:t>Curse of Dimensionality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6896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</TotalTime>
  <Words>727</Words>
  <Application>Microsoft Macintosh PowerPoint</Application>
  <PresentationFormat>On-screen Show (4:3)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ff1</vt:lpstr>
      <vt:lpstr>ff2</vt:lpstr>
      <vt:lpstr>Monda</vt:lpstr>
      <vt:lpstr>Nimbus Roman No9 L</vt:lpstr>
      <vt:lpstr>Wingdings</vt:lpstr>
      <vt:lpstr>Office Theme</vt:lpstr>
      <vt:lpstr>COMP30810 Intro to Text Analytics</vt:lpstr>
      <vt:lpstr>Today Goals:</vt:lpstr>
      <vt:lpstr>What is Dimensionality Reduction?</vt:lpstr>
      <vt:lpstr>Why Dimensionality Reduction?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Curse of Dimensionality</vt:lpstr>
      <vt:lpstr>What about Text Data ?</vt:lpstr>
      <vt:lpstr>Extraction vs Selection</vt:lpstr>
      <vt:lpstr>PowerPoint Presentation</vt:lpstr>
      <vt:lpstr>PowerPoint Presentation</vt:lpstr>
      <vt:lpstr>Principle Component Analysis (PCA)</vt:lpstr>
      <vt:lpstr>Principle Component Analysis (PCA)</vt:lpstr>
      <vt:lpstr>Latent Semantic Analysis (LSA) (aka Truncated SVD)</vt:lpstr>
      <vt:lpstr>Latent Semantic Analysis (LSA) (aka Truncated SVD)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COMP30810 Intro to Text Analytics</dc:title>
  <dc:creator>Le Binh</dc:creator>
  <cp:lastModifiedBy>Thanh Binh Le</cp:lastModifiedBy>
  <cp:revision>149</cp:revision>
  <dcterms:created xsi:type="dcterms:W3CDTF">2018-07-12T09:51:39Z</dcterms:created>
  <dcterms:modified xsi:type="dcterms:W3CDTF">2018-11-21T11:19:02Z</dcterms:modified>
</cp:coreProperties>
</file>